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1" r:id="rId12"/>
    <p:sldId id="267" r:id="rId13"/>
    <p:sldId id="268" r:id="rId1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3A6FBB-C66E-8FB5-E5B2-698E6F254EF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C9B181A-B55F-6FAC-D6C5-5281657CC6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17E07E0-D81C-B230-8900-DD61305C368A}"/>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50CCB2D5-00E6-EA88-9D53-724738025E9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F3E8244-95F1-5E95-7213-D200B8AE00EC}"/>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18845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51D8CE-B1A2-4670-84F5-1C0B7AFE2C4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6AC6A16-D764-B23C-1880-3DB6595207A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282E8BC-7028-0D9A-122B-D0E5C93791CC}"/>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7E4E21F4-43B3-05A1-B95B-1F70B7B035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247F936-A83D-EE37-069F-CF24FFA5A837}"/>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19926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4FA5A8-CAB1-6254-8810-D324D0D5D9B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B28128C-7E63-E2D4-79ED-D143471C871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CD7721-192F-FF6E-8E75-09E4320E5F21}"/>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A6F56636-31B3-F946-6657-4F9B6F2974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EA92CB-078D-085D-E6B4-8BAB9294FC33}"/>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43486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5D81135-212A-A312-D78D-7BA521ADB18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FC5D1E3-93D5-FD85-D727-9F124D0FC06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AB0B63-497E-F8EE-E96D-C80C9431DAD6}"/>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277BCE35-9F14-E7E1-BB39-8F288895CFA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33FCFFE-6969-3890-87E2-12A82DA08002}"/>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1366784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5E1CE9-C089-5D87-4D43-184C6786DAC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C70698B-1CD1-8B2A-132D-8E8567CA05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3879009-7965-1874-4499-4BE066878011}"/>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6A73400F-5B29-D2A5-C423-0638BF963BB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638201A-D6AA-549C-B8A0-798B6841A42E}"/>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61554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01D278-A250-77B7-38DD-451D382329A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92A62B1-D13D-1FDF-8EE0-A959A3FD402B}"/>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33471FC-B258-961B-72A3-2B7E9DF5821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19DEBBB-C9A7-1F36-24BA-1290DD7325E5}"/>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6" name="Alt Bilgi Yer Tutucusu 5">
            <a:extLst>
              <a:ext uri="{FF2B5EF4-FFF2-40B4-BE49-F238E27FC236}">
                <a16:creationId xmlns:a16="http://schemas.microsoft.com/office/drawing/2014/main" id="{BC005041-7BC7-B050-85BF-A4DBD176A8D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3244A90-973A-A88B-766D-430F40D3FBE4}"/>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2986714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687C3F-54B7-93F5-1B8E-E81F5356F60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DA944BA-E76A-4D97-1BAF-91F3083BE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E19EFD8-1BF8-27A3-042F-370B76E82F4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409D41A-EA28-42F0-C695-05AF309CE8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4E7C4E5-3B06-F150-541A-562CA4AC47E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3DFC72A-02D0-C005-6E02-0767D72FAF47}"/>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8" name="Alt Bilgi Yer Tutucusu 7">
            <a:extLst>
              <a:ext uri="{FF2B5EF4-FFF2-40B4-BE49-F238E27FC236}">
                <a16:creationId xmlns:a16="http://schemas.microsoft.com/office/drawing/2014/main" id="{3858B63E-227C-723F-B0FC-D633CBC35D0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650FD3B-2A5A-1185-F9E1-318E83E1F614}"/>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40629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383B7D-58C1-A53E-AC04-F2884367DEA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CF9B346-75F2-A85B-265D-1DC35E0391CE}"/>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4" name="Alt Bilgi Yer Tutucusu 3">
            <a:extLst>
              <a:ext uri="{FF2B5EF4-FFF2-40B4-BE49-F238E27FC236}">
                <a16:creationId xmlns:a16="http://schemas.microsoft.com/office/drawing/2014/main" id="{FB0D9192-0F07-EF76-AC66-CD9E713A45E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413FD65-195B-9D8E-2618-4E89CF5A68CD}"/>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211591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0A7A860-446D-F459-9B94-74E6219D8135}"/>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3" name="Alt Bilgi Yer Tutucusu 2">
            <a:extLst>
              <a:ext uri="{FF2B5EF4-FFF2-40B4-BE49-F238E27FC236}">
                <a16:creationId xmlns:a16="http://schemas.microsoft.com/office/drawing/2014/main" id="{35142826-6B5D-C92D-6AC5-F54916A8F79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0B28E70-5588-848A-1544-41A5BA22D615}"/>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34967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026C79-7C38-B3A9-6E40-B826F945148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D3E1E81-E62A-E976-D1F6-88444C84F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A062ABC-0A7F-9511-12E6-3A52619CF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5D8D0EC-1B35-635F-E99E-215771EAD378}"/>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6" name="Alt Bilgi Yer Tutucusu 5">
            <a:extLst>
              <a:ext uri="{FF2B5EF4-FFF2-40B4-BE49-F238E27FC236}">
                <a16:creationId xmlns:a16="http://schemas.microsoft.com/office/drawing/2014/main" id="{48A00329-B8FD-771B-286C-D1D4BDE643F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EA5C377-E5A4-5B61-3965-0C1A37F1422F}"/>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1424830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E2D2F4-3174-CCE3-34EF-04DE373BC94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0682E3F-4D95-51BC-9928-1028FCA48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3DCAD64-3DA3-309D-CD5B-B88DB9870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F64F64A-5B80-C15D-9F9D-CB8C4CC623B1}"/>
              </a:ext>
            </a:extLst>
          </p:cNvPr>
          <p:cNvSpPr>
            <a:spLocks noGrp="1"/>
          </p:cNvSpPr>
          <p:nvPr>
            <p:ph type="dt" sz="half" idx="10"/>
          </p:nvPr>
        </p:nvSpPr>
        <p:spPr/>
        <p:txBody>
          <a:bodyPr/>
          <a:lstStyle/>
          <a:p>
            <a:fld id="{C8761F8A-F793-4911-B033-C50D5A5A3325}" type="datetimeFigureOut">
              <a:rPr lang="tr-TR" smtClean="0"/>
              <a:t>15.12.2025</a:t>
            </a:fld>
            <a:endParaRPr lang="tr-TR"/>
          </a:p>
        </p:txBody>
      </p:sp>
      <p:sp>
        <p:nvSpPr>
          <p:cNvPr id="6" name="Alt Bilgi Yer Tutucusu 5">
            <a:extLst>
              <a:ext uri="{FF2B5EF4-FFF2-40B4-BE49-F238E27FC236}">
                <a16:creationId xmlns:a16="http://schemas.microsoft.com/office/drawing/2014/main" id="{13416E04-2107-86DF-2173-7706111B617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A703A9B-3665-F66F-4CE4-BF4BEED65BB5}"/>
              </a:ext>
            </a:extLst>
          </p:cNvPr>
          <p:cNvSpPr>
            <a:spLocks noGrp="1"/>
          </p:cNvSpPr>
          <p:nvPr>
            <p:ph type="sldNum" sz="quarter" idx="12"/>
          </p:nvPr>
        </p:nvSpPr>
        <p:spPr/>
        <p:txBody>
          <a:bodyPr/>
          <a:lstStyle/>
          <a:p>
            <a:fld id="{C43C35AB-4FD1-4988-BA83-B9613AC6A459}" type="slidenum">
              <a:rPr lang="tr-TR" smtClean="0"/>
              <a:t>‹#›</a:t>
            </a:fld>
            <a:endParaRPr lang="tr-TR"/>
          </a:p>
        </p:txBody>
      </p:sp>
    </p:spTree>
    <p:extLst>
      <p:ext uri="{BB962C8B-B14F-4D97-AF65-F5344CB8AC3E}">
        <p14:creationId xmlns:p14="http://schemas.microsoft.com/office/powerpoint/2010/main" val="321826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1D9C91C-EE9F-580C-B58C-E70C6A1BE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C42590E-B788-DCE0-A7CE-7E9DEAAE4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36371F9-0BF0-D501-6387-D0800B7C88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761F8A-F793-4911-B033-C50D5A5A3325}" type="datetimeFigureOut">
              <a:rPr lang="tr-TR" smtClean="0"/>
              <a:t>15.12.2025</a:t>
            </a:fld>
            <a:endParaRPr lang="tr-TR"/>
          </a:p>
        </p:txBody>
      </p:sp>
      <p:sp>
        <p:nvSpPr>
          <p:cNvPr id="5" name="Alt Bilgi Yer Tutucusu 4">
            <a:extLst>
              <a:ext uri="{FF2B5EF4-FFF2-40B4-BE49-F238E27FC236}">
                <a16:creationId xmlns:a16="http://schemas.microsoft.com/office/drawing/2014/main" id="{47E1645D-44FB-A5E4-B63F-9066B1DEEA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30EDE789-5350-8485-5082-990A36657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3C35AB-4FD1-4988-BA83-B9613AC6A459}" type="slidenum">
              <a:rPr lang="tr-TR" smtClean="0"/>
              <a:t>‹#›</a:t>
            </a:fld>
            <a:endParaRPr lang="tr-TR"/>
          </a:p>
        </p:txBody>
      </p:sp>
    </p:spTree>
    <p:extLst>
      <p:ext uri="{BB962C8B-B14F-4D97-AF65-F5344CB8AC3E}">
        <p14:creationId xmlns:p14="http://schemas.microsoft.com/office/powerpoint/2010/main" val="2810904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dış mekan, gökyüzü, deve, Arap devesi içeren bir resim&#10;&#10;Yapay zeka tarafından oluşturulmuş içerik yanlış olabilir.">
            <a:extLst>
              <a:ext uri="{FF2B5EF4-FFF2-40B4-BE49-F238E27FC236}">
                <a16:creationId xmlns:a16="http://schemas.microsoft.com/office/drawing/2014/main" id="{498C361B-79F3-D660-1ACC-FA280E462296}"/>
              </a:ext>
            </a:extLst>
          </p:cNvPr>
          <p:cNvPicPr>
            <a:picLocks noChangeAspect="1"/>
          </p:cNvPicPr>
          <p:nvPr/>
        </p:nvPicPr>
        <p:blipFill>
          <a:blip r:embed="rId2">
            <a:extLst>
              <a:ext uri="{28A0092B-C50C-407E-A947-70E740481C1C}">
                <a14:useLocalDpi xmlns:a14="http://schemas.microsoft.com/office/drawing/2010/main" val="0"/>
              </a:ext>
            </a:extLst>
          </a:blip>
          <a:srcRect l="1718" t="9091" r="35657" b="1"/>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ADEB2CF-34AA-25EE-E91C-2B9EC8EB75FE}"/>
              </a:ext>
            </a:extLst>
          </p:cNvPr>
          <p:cNvSpPr>
            <a:spLocks noGrp="1"/>
          </p:cNvSpPr>
          <p:nvPr>
            <p:ph type="ctrTitle"/>
          </p:nvPr>
        </p:nvSpPr>
        <p:spPr>
          <a:xfrm>
            <a:off x="477981" y="1122363"/>
            <a:ext cx="4023360" cy="3204134"/>
          </a:xfrm>
        </p:spPr>
        <p:txBody>
          <a:bodyPr anchor="b">
            <a:normAutofit/>
          </a:bodyPr>
          <a:lstStyle/>
          <a:p>
            <a:pPr algn="l"/>
            <a:r>
              <a:rPr lang="tr-TR" sz="4100" dirty="0" err="1">
                <a:solidFill>
                  <a:schemeClr val="bg1"/>
                </a:solidFill>
              </a:rPr>
              <a:t>Hz.Muhammed’in</a:t>
            </a:r>
            <a:r>
              <a:rPr lang="tr-TR" sz="4100" dirty="0">
                <a:solidFill>
                  <a:schemeClr val="bg1"/>
                </a:solidFill>
              </a:rPr>
              <a:t> Hayatı (571-632)</a:t>
            </a:r>
            <a:br>
              <a:rPr lang="tr-TR" sz="4100" dirty="0">
                <a:solidFill>
                  <a:schemeClr val="bg1"/>
                </a:solidFill>
              </a:rPr>
            </a:br>
            <a:endParaRPr lang="tr-TR" sz="4100" dirty="0">
              <a:solidFill>
                <a:schemeClr val="bg1"/>
              </a:solidFill>
            </a:endParaRPr>
          </a:p>
        </p:txBody>
      </p:sp>
      <p:sp>
        <p:nvSpPr>
          <p:cNvPr id="3" name="Alt Başlık 2">
            <a:extLst>
              <a:ext uri="{FF2B5EF4-FFF2-40B4-BE49-F238E27FC236}">
                <a16:creationId xmlns:a16="http://schemas.microsoft.com/office/drawing/2014/main" id="{32DB0A13-3A8A-C85E-B1B9-9AEC51193BF3}"/>
              </a:ext>
            </a:extLst>
          </p:cNvPr>
          <p:cNvSpPr>
            <a:spLocks noGrp="1"/>
          </p:cNvSpPr>
          <p:nvPr>
            <p:ph type="subTitle" idx="1"/>
          </p:nvPr>
        </p:nvSpPr>
        <p:spPr>
          <a:xfrm>
            <a:off x="477980" y="4872922"/>
            <a:ext cx="4023359" cy="1208141"/>
          </a:xfrm>
        </p:spPr>
        <p:txBody>
          <a:bodyPr>
            <a:normAutofit/>
          </a:bodyPr>
          <a:lstStyle/>
          <a:p>
            <a:pPr algn="l"/>
            <a:endParaRPr lang="tr-TR" sz="200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0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951F600B-9AF6-334F-E627-10E06CA6E1D5}"/>
              </a:ext>
            </a:extLst>
          </p:cNvPr>
          <p:cNvSpPr>
            <a:spLocks noGrp="1"/>
          </p:cNvSpPr>
          <p:nvPr>
            <p:ph type="title"/>
          </p:nvPr>
        </p:nvSpPr>
        <p:spPr>
          <a:xfrm>
            <a:off x="838200" y="1748452"/>
            <a:ext cx="4974771" cy="3587786"/>
          </a:xfrm>
        </p:spPr>
        <p:txBody>
          <a:bodyPr>
            <a:normAutofit/>
          </a:bodyPr>
          <a:lstStyle/>
          <a:p>
            <a:pPr algn="ctr"/>
            <a:r>
              <a:rPr lang="tr-TR">
                <a:solidFill>
                  <a:schemeClr val="bg1"/>
                </a:solidFill>
              </a:rPr>
              <a:t>MEKKE’NİN FETHİ (630)</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İçerik Yer Tutucusu 2">
            <a:extLst>
              <a:ext uri="{FF2B5EF4-FFF2-40B4-BE49-F238E27FC236}">
                <a16:creationId xmlns:a16="http://schemas.microsoft.com/office/drawing/2014/main" id="{498F6A9F-4234-7C5C-E0DF-A93BB5C9807A}"/>
              </a:ext>
            </a:extLst>
          </p:cNvPr>
          <p:cNvSpPr>
            <a:spLocks noGrp="1"/>
          </p:cNvSpPr>
          <p:nvPr>
            <p:ph idx="1"/>
          </p:nvPr>
        </p:nvSpPr>
        <p:spPr>
          <a:xfrm>
            <a:off x="6477270" y="1130846"/>
            <a:ext cx="4974771" cy="4351338"/>
          </a:xfrm>
        </p:spPr>
        <p:txBody>
          <a:bodyPr>
            <a:normAutofit fontScale="85000" lnSpcReduction="20000"/>
          </a:bodyPr>
          <a:lstStyle/>
          <a:p>
            <a:r>
              <a:rPr lang="tr-TR" dirty="0">
                <a:solidFill>
                  <a:schemeClr val="bg1"/>
                </a:solidFill>
              </a:rPr>
              <a:t>Müslümanların mallarına zarar vermeye devam eden müşriklere karşı </a:t>
            </a:r>
            <a:r>
              <a:rPr lang="tr-TR" dirty="0" err="1">
                <a:solidFill>
                  <a:schemeClr val="bg1"/>
                </a:solidFill>
              </a:rPr>
              <a:t>islam</a:t>
            </a:r>
            <a:r>
              <a:rPr lang="tr-TR" dirty="0">
                <a:solidFill>
                  <a:schemeClr val="bg1"/>
                </a:solidFill>
              </a:rPr>
              <a:t> orduları </a:t>
            </a:r>
            <a:r>
              <a:rPr lang="tr-TR" dirty="0" err="1">
                <a:solidFill>
                  <a:schemeClr val="bg1"/>
                </a:solidFill>
              </a:rPr>
              <a:t>Hz.Muhammed</a:t>
            </a:r>
            <a:r>
              <a:rPr lang="tr-TR" dirty="0">
                <a:solidFill>
                  <a:schemeClr val="bg1"/>
                </a:solidFill>
              </a:rPr>
              <a:t> liderliğinde </a:t>
            </a:r>
            <a:r>
              <a:rPr lang="tr-TR" dirty="0" err="1">
                <a:solidFill>
                  <a:schemeClr val="bg1"/>
                </a:solidFill>
              </a:rPr>
              <a:t>mekkeye</a:t>
            </a:r>
            <a:r>
              <a:rPr lang="tr-TR" dirty="0">
                <a:solidFill>
                  <a:schemeClr val="bg1"/>
                </a:solidFill>
              </a:rPr>
              <a:t> yürüdüler. </a:t>
            </a:r>
          </a:p>
          <a:p>
            <a:endParaRPr lang="tr-TR" dirty="0">
              <a:solidFill>
                <a:schemeClr val="bg1"/>
              </a:solidFill>
            </a:endParaRPr>
          </a:p>
          <a:p>
            <a:r>
              <a:rPr lang="tr-TR" dirty="0">
                <a:solidFill>
                  <a:schemeClr val="bg1"/>
                </a:solidFill>
              </a:rPr>
              <a:t>Şehre girmeden </a:t>
            </a:r>
            <a:r>
              <a:rPr lang="tr-TR" dirty="0" err="1">
                <a:solidFill>
                  <a:schemeClr val="bg1"/>
                </a:solidFill>
              </a:rPr>
              <a:t>Hz.Muhammed</a:t>
            </a:r>
            <a:r>
              <a:rPr lang="tr-TR" dirty="0">
                <a:solidFill>
                  <a:schemeClr val="bg1"/>
                </a:solidFill>
              </a:rPr>
              <a:t>; Karşı koymayana, kadın, çocuk ve yaşlılara zarar verilmemesini söylemişti. </a:t>
            </a:r>
          </a:p>
          <a:p>
            <a:endParaRPr lang="tr-TR" dirty="0">
              <a:solidFill>
                <a:schemeClr val="bg1"/>
              </a:solidFill>
            </a:endParaRPr>
          </a:p>
          <a:p>
            <a:r>
              <a:rPr lang="tr-TR" dirty="0">
                <a:solidFill>
                  <a:schemeClr val="bg1"/>
                </a:solidFill>
              </a:rPr>
              <a:t>Şehre giren </a:t>
            </a:r>
            <a:r>
              <a:rPr lang="tr-TR" dirty="0" err="1">
                <a:solidFill>
                  <a:schemeClr val="bg1"/>
                </a:solidFill>
              </a:rPr>
              <a:t>islam</a:t>
            </a:r>
            <a:r>
              <a:rPr lang="tr-TR" dirty="0">
                <a:solidFill>
                  <a:schemeClr val="bg1"/>
                </a:solidFill>
              </a:rPr>
              <a:t> ordusu hiçbir karşı mücadeleyle karşılaşmadan şehri ele geçirmiştir.</a:t>
            </a:r>
          </a:p>
        </p:txBody>
      </p:sp>
    </p:spTree>
    <p:extLst>
      <p:ext uri="{BB962C8B-B14F-4D97-AF65-F5344CB8AC3E}">
        <p14:creationId xmlns:p14="http://schemas.microsoft.com/office/powerpoint/2010/main" val="37144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bg1"/>
          </a:solidFill>
        </p:grpSpPr>
        <p:sp>
          <p:nvSpPr>
            <p:cNvPr id="17" name="Freeform: Shape 1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0"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bg1"/>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Başlık 1">
            <a:extLst>
              <a:ext uri="{FF2B5EF4-FFF2-40B4-BE49-F238E27FC236}">
                <a16:creationId xmlns:a16="http://schemas.microsoft.com/office/drawing/2014/main" id="{7A4A6AC4-4140-93CB-1648-466E3AB1775C}"/>
              </a:ext>
            </a:extLst>
          </p:cNvPr>
          <p:cNvSpPr>
            <a:spLocks noGrp="1"/>
          </p:cNvSpPr>
          <p:nvPr>
            <p:ph type="title"/>
          </p:nvPr>
        </p:nvSpPr>
        <p:spPr>
          <a:xfrm>
            <a:off x="838200" y="1391619"/>
            <a:ext cx="4905401" cy="4042196"/>
          </a:xfrm>
        </p:spPr>
        <p:txBody>
          <a:bodyPr>
            <a:normAutofit/>
          </a:bodyPr>
          <a:lstStyle/>
          <a:p>
            <a:pPr algn="ctr"/>
            <a:r>
              <a:rPr lang="tr-TR">
                <a:solidFill>
                  <a:schemeClr val="bg1"/>
                </a:solidFill>
              </a:rPr>
              <a:t>VEDA HACCI (632)</a:t>
            </a:r>
          </a:p>
        </p:txBody>
      </p:sp>
      <p:sp>
        <p:nvSpPr>
          <p:cNvPr id="3" name="İçerik Yer Tutucusu 2">
            <a:extLst>
              <a:ext uri="{FF2B5EF4-FFF2-40B4-BE49-F238E27FC236}">
                <a16:creationId xmlns:a16="http://schemas.microsoft.com/office/drawing/2014/main" id="{F7A14DB0-74E7-27BD-FB04-751A8D196014}"/>
              </a:ext>
            </a:extLst>
          </p:cNvPr>
          <p:cNvSpPr>
            <a:spLocks noGrp="1"/>
          </p:cNvSpPr>
          <p:nvPr>
            <p:ph idx="1"/>
          </p:nvPr>
        </p:nvSpPr>
        <p:spPr>
          <a:xfrm>
            <a:off x="6477270" y="1130846"/>
            <a:ext cx="4974771" cy="4351338"/>
          </a:xfrm>
        </p:spPr>
        <p:txBody>
          <a:bodyPr>
            <a:normAutofit/>
          </a:bodyPr>
          <a:lstStyle/>
          <a:p>
            <a:r>
              <a:rPr lang="tr-TR" dirty="0" err="1">
                <a:solidFill>
                  <a:schemeClr val="bg1"/>
                </a:solidFill>
              </a:rPr>
              <a:t>Hz.Muhammed</a:t>
            </a:r>
            <a:r>
              <a:rPr lang="tr-TR" dirty="0">
                <a:solidFill>
                  <a:schemeClr val="bg1"/>
                </a:solidFill>
              </a:rPr>
              <a:t> 61 yaşına geldiğinde son kez hac yapmıştır.</a:t>
            </a:r>
          </a:p>
          <a:p>
            <a:endParaRPr lang="tr-TR" dirty="0">
              <a:solidFill>
                <a:schemeClr val="bg1"/>
              </a:solidFill>
            </a:endParaRPr>
          </a:p>
          <a:p>
            <a:r>
              <a:rPr lang="tr-TR" dirty="0">
                <a:solidFill>
                  <a:schemeClr val="bg1"/>
                </a:solidFill>
              </a:rPr>
              <a:t>Bu haccın sonunda </a:t>
            </a:r>
            <a:r>
              <a:rPr lang="tr-TR" dirty="0" err="1">
                <a:solidFill>
                  <a:schemeClr val="bg1"/>
                </a:solidFill>
              </a:rPr>
              <a:t>Hz.Muhammed</a:t>
            </a:r>
            <a:r>
              <a:rPr lang="tr-TR" dirty="0">
                <a:solidFill>
                  <a:schemeClr val="bg1"/>
                </a:solidFill>
              </a:rPr>
              <a:t> Hutbe okumuş ve veda hutbesinde şunları söylemiştir:</a:t>
            </a:r>
          </a:p>
          <a:p>
            <a:endParaRPr lang="tr-TR" dirty="0">
              <a:solidFill>
                <a:schemeClr val="bg1"/>
              </a:solidFill>
            </a:endParaRPr>
          </a:p>
        </p:txBody>
      </p:sp>
    </p:spTree>
    <p:extLst>
      <p:ext uri="{BB962C8B-B14F-4D97-AF65-F5344CB8AC3E}">
        <p14:creationId xmlns:p14="http://schemas.microsoft.com/office/powerpoint/2010/main" val="349300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223AF409-15C3-484E-FF28-773F37877754}"/>
              </a:ext>
            </a:extLst>
          </p:cNvPr>
          <p:cNvSpPr>
            <a:spLocks noGrp="1"/>
          </p:cNvSpPr>
          <p:nvPr>
            <p:ph type="title"/>
          </p:nvPr>
        </p:nvSpPr>
        <p:spPr>
          <a:xfrm>
            <a:off x="838200" y="669925"/>
            <a:ext cx="4508946" cy="1325563"/>
          </a:xfrm>
        </p:spPr>
        <p:txBody>
          <a:bodyPr anchor="b">
            <a:normAutofit/>
          </a:bodyPr>
          <a:lstStyle/>
          <a:p>
            <a:pPr algn="r"/>
            <a:r>
              <a:rPr lang="tr-TR" dirty="0">
                <a:solidFill>
                  <a:schemeClr val="bg1"/>
                </a:solidFill>
              </a:rPr>
              <a:t>VEDA HUTBESİ (632)</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C44AD0B6-00F6-52D6-1087-6B2C416DFACE}"/>
              </a:ext>
            </a:extLst>
          </p:cNvPr>
          <p:cNvSpPr>
            <a:spLocks noGrp="1"/>
          </p:cNvSpPr>
          <p:nvPr>
            <p:ph idx="1"/>
          </p:nvPr>
        </p:nvSpPr>
        <p:spPr>
          <a:xfrm>
            <a:off x="1392667" y="2398957"/>
            <a:ext cx="9406666" cy="3526144"/>
          </a:xfrm>
        </p:spPr>
        <p:txBody>
          <a:bodyPr>
            <a:normAutofit fontScale="92500" lnSpcReduction="10000"/>
          </a:bodyPr>
          <a:lstStyle/>
          <a:p>
            <a:r>
              <a:rPr lang="tr-TR" sz="2000" dirty="0">
                <a:solidFill>
                  <a:schemeClr val="bg1"/>
                </a:solidFill>
              </a:rPr>
              <a:t>Ashabım! Muhakkak Rabbinize kavuşacaksınız. O'da sizi yaptıklarınızdan dolayı sorguya çekecektir. Sakin benden sonra eski sapıklıklara dönmeyiniz ve birbirinizin boynunu vurmayınız! Bu vasiyetimi, burada bulunanlar, bulunmayanlara ulaştırsın. Olabilir ki, burada bulunan kimse bunları daha iyi anlayan birisine ulaştırmış olur…</a:t>
            </a:r>
          </a:p>
          <a:p>
            <a:endParaRPr lang="tr-TR" sz="2000" dirty="0">
              <a:solidFill>
                <a:schemeClr val="bg1"/>
              </a:solidFill>
            </a:endParaRPr>
          </a:p>
          <a:p>
            <a:r>
              <a:rPr lang="tr-TR" sz="2000" dirty="0">
                <a:solidFill>
                  <a:schemeClr val="bg1"/>
                </a:solidFill>
              </a:rPr>
              <a:t>…Ashabım! Kimin yanında bir emanet varsa, onu hemen sahibine versin. Biliniz ki, faizin her çeşidi kaldırılmıştır…</a:t>
            </a:r>
          </a:p>
          <a:p>
            <a:endParaRPr lang="tr-TR" sz="2000" dirty="0">
              <a:solidFill>
                <a:schemeClr val="bg1"/>
              </a:solidFill>
            </a:endParaRPr>
          </a:p>
          <a:p>
            <a:r>
              <a:rPr lang="tr-TR" sz="2000" dirty="0">
                <a:solidFill>
                  <a:schemeClr val="bg1"/>
                </a:solidFill>
              </a:rPr>
              <a:t>…Ey insanlar! Kadınların haklarını gözetmenizi ve bu hususta Allah'tan korkmanızı tavsiye ederim. Siz kadınları, Allah'ın emaneti olarak aldınız ve onların namusunu kendinize Allah'ın emriyle helal kıldınız. Sizin kadınlar üzerinde hakkınız, kadınların da sizin üzerinizde hakkı vardır</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343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0A1D54-E3F4-27D0-1897-14CC96DB7BE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9509331-277B-C0CD-3389-E6F36B4E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A98633BC-D30E-C350-5049-0FFD5E0EB760}"/>
              </a:ext>
            </a:extLst>
          </p:cNvPr>
          <p:cNvSpPr>
            <a:spLocks noGrp="1"/>
          </p:cNvSpPr>
          <p:nvPr>
            <p:ph type="title"/>
          </p:nvPr>
        </p:nvSpPr>
        <p:spPr>
          <a:xfrm>
            <a:off x="838200" y="669925"/>
            <a:ext cx="4508946" cy="1325563"/>
          </a:xfrm>
        </p:spPr>
        <p:txBody>
          <a:bodyPr anchor="b">
            <a:normAutofit/>
          </a:bodyPr>
          <a:lstStyle/>
          <a:p>
            <a:pPr algn="r"/>
            <a:r>
              <a:rPr lang="tr-TR" dirty="0">
                <a:solidFill>
                  <a:schemeClr val="bg1"/>
                </a:solidFill>
              </a:rPr>
              <a:t>VEDA HUTBESİ (632)</a:t>
            </a:r>
          </a:p>
        </p:txBody>
      </p:sp>
      <p:cxnSp>
        <p:nvCxnSpPr>
          <p:cNvPr id="10" name="Straight Connector 9">
            <a:extLst>
              <a:ext uri="{FF2B5EF4-FFF2-40B4-BE49-F238E27FC236}">
                <a16:creationId xmlns:a16="http://schemas.microsoft.com/office/drawing/2014/main" id="{2B539C67-6113-DC0F-B5D2-2CD356FE44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ECFE1C06-669C-A86F-F621-F36F80399711}"/>
              </a:ext>
            </a:extLst>
          </p:cNvPr>
          <p:cNvSpPr>
            <a:spLocks noGrp="1"/>
          </p:cNvSpPr>
          <p:nvPr>
            <p:ph idx="1"/>
          </p:nvPr>
        </p:nvSpPr>
        <p:spPr>
          <a:xfrm>
            <a:off x="1392667" y="1995488"/>
            <a:ext cx="9406666" cy="4109995"/>
          </a:xfrm>
        </p:spPr>
        <p:txBody>
          <a:bodyPr>
            <a:noAutofit/>
          </a:bodyPr>
          <a:lstStyle/>
          <a:p>
            <a:r>
              <a:rPr lang="tr-TR" sz="2000" dirty="0">
                <a:solidFill>
                  <a:schemeClr val="bg1"/>
                </a:solidFill>
              </a:rPr>
              <a:t>…</a:t>
            </a:r>
            <a:r>
              <a:rPr lang="tr-TR" sz="2000" dirty="0" err="1">
                <a:solidFill>
                  <a:schemeClr val="bg1"/>
                </a:solidFill>
              </a:rPr>
              <a:t>Mü'minler</a:t>
            </a:r>
            <a:r>
              <a:rPr lang="tr-TR" sz="2000" dirty="0">
                <a:solidFill>
                  <a:schemeClr val="bg1"/>
                </a:solidFill>
              </a:rPr>
              <a:t>! Sözümü iyi dinleyiniz ve iyi belleyiniz! Müslüman Müslüman'ın kardeşidir ve böylece bütün Müslümanlar kardeştirler. Bir Müslüman'a kardeşinin kanı da, malı da helal olmaz. Fakat malını gönül hoşluğu ile vermişse o başkadır. ..</a:t>
            </a:r>
          </a:p>
          <a:p>
            <a:endParaRPr lang="tr-TR" sz="2000" dirty="0">
              <a:solidFill>
                <a:schemeClr val="bg1"/>
              </a:solidFill>
            </a:endParaRPr>
          </a:p>
          <a:p>
            <a:r>
              <a:rPr lang="tr-TR" sz="2000" dirty="0">
                <a:solidFill>
                  <a:schemeClr val="bg1"/>
                </a:solidFill>
              </a:rPr>
              <a:t>Ey insanlar! Rabbiniz birdir. Babanız da birdir. Hepiniz Adem'in çocuklarısınız, Adem ise topraktandır. </a:t>
            </a:r>
            <a:r>
              <a:rPr lang="tr-TR" sz="2000" dirty="0" err="1">
                <a:solidFill>
                  <a:schemeClr val="bg1"/>
                </a:solidFill>
              </a:rPr>
              <a:t>Arabın</a:t>
            </a:r>
            <a:r>
              <a:rPr lang="tr-TR" sz="2000" dirty="0">
                <a:solidFill>
                  <a:schemeClr val="bg1"/>
                </a:solidFill>
              </a:rPr>
              <a:t> Arap olmayana, Arap olmayanın da Arap üzerine üstünlüğü olmadığı gibi; kırmızı tenlinin siyah üzerine, siyahın da kırmızı tenli üzerinde bir üstünlüğü yoktur. </a:t>
            </a:r>
          </a:p>
          <a:p>
            <a:endParaRPr lang="tr-TR" sz="2000" dirty="0">
              <a:solidFill>
                <a:schemeClr val="bg1"/>
              </a:solidFill>
            </a:endParaRPr>
          </a:p>
          <a:p>
            <a:r>
              <a:rPr lang="tr-TR" sz="2000" dirty="0">
                <a:solidFill>
                  <a:schemeClr val="bg1"/>
                </a:solidFill>
              </a:rPr>
              <a:t>…Kimse kendi suçundan başkası ile suçlanamaz. Baba, oğlunun suçu üzerine, oğlu da babasının suçu üzerine suçlanamaz. Dikkat ediniz! Şu dört şeyi kesinlikle yapmayacaksınız: - Allah'a hiçbir şeyi ortak koşmayacaksınız. - Allah'ın haram ve dokunulmaz kıldığı canı, haksız yere öldürmeyeceksiniz. - Zina etmeyeceksiniz. - Hırsızlık yapmayacaksınız. 					</a:t>
            </a:r>
          </a:p>
          <a:p>
            <a:pPr marL="0" indent="0">
              <a:buNone/>
            </a:pPr>
            <a:r>
              <a:rPr lang="tr-TR" sz="2000" b="1" dirty="0">
                <a:solidFill>
                  <a:schemeClr val="bg1"/>
                </a:solidFill>
              </a:rPr>
              <a:t>								HZ.MUHAMMED</a:t>
            </a:r>
          </a:p>
        </p:txBody>
      </p:sp>
      <p:sp>
        <p:nvSpPr>
          <p:cNvPr id="12" name="Rectangle 11">
            <a:extLst>
              <a:ext uri="{FF2B5EF4-FFF2-40B4-BE49-F238E27FC236}">
                <a16:creationId xmlns:a16="http://schemas.microsoft.com/office/drawing/2014/main" id="{E6FE5B90-7699-0D2F-F39C-0EBD2B4DB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02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DBE2A8C-E458-1D98-6F64-65C1831B18CB}"/>
              </a:ext>
            </a:extLst>
          </p:cNvPr>
          <p:cNvSpPr>
            <a:spLocks noGrp="1"/>
          </p:cNvSpPr>
          <p:nvPr>
            <p:ph type="title"/>
          </p:nvPr>
        </p:nvSpPr>
        <p:spPr>
          <a:xfrm>
            <a:off x="1102368" y="1877492"/>
            <a:ext cx="4030132" cy="3215373"/>
          </a:xfrm>
        </p:spPr>
        <p:txBody>
          <a:bodyPr>
            <a:normAutofit/>
          </a:bodyPr>
          <a:lstStyle/>
          <a:p>
            <a:pPr algn="ctr"/>
            <a:r>
              <a:rPr lang="tr-TR" b="1" dirty="0">
                <a:solidFill>
                  <a:schemeClr val="bg1"/>
                </a:solidFill>
              </a:rPr>
              <a:t>İslam Öncesi (Cahiliye dönemi) Arap Kültürü</a:t>
            </a:r>
          </a:p>
        </p:txBody>
      </p:sp>
      <p:grpSp>
        <p:nvGrpSpPr>
          <p:cNvPr id="44" name="Group 43">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45" name="Freeform: Shape 44">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6" name="Freeform: Shape 45">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8"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0"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2" name="Oval 51">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İçerik Yer Tutucusu 2">
            <a:extLst>
              <a:ext uri="{FF2B5EF4-FFF2-40B4-BE49-F238E27FC236}">
                <a16:creationId xmlns:a16="http://schemas.microsoft.com/office/drawing/2014/main" id="{1A8299A0-64E4-8C5A-AABD-216619653055}"/>
              </a:ext>
            </a:extLst>
          </p:cNvPr>
          <p:cNvSpPr>
            <a:spLocks noGrp="1"/>
          </p:cNvSpPr>
          <p:nvPr>
            <p:ph idx="1"/>
          </p:nvPr>
        </p:nvSpPr>
        <p:spPr>
          <a:xfrm>
            <a:off x="6234868" y="1130846"/>
            <a:ext cx="5217173" cy="4351338"/>
          </a:xfrm>
        </p:spPr>
        <p:txBody>
          <a:bodyPr>
            <a:normAutofit/>
          </a:bodyPr>
          <a:lstStyle/>
          <a:p>
            <a:r>
              <a:rPr lang="tr-TR" sz="1800" dirty="0">
                <a:solidFill>
                  <a:schemeClr val="bg1"/>
                </a:solidFill>
              </a:rPr>
              <a:t>Araplar kabileler halinde yaşardı. Kabileyi </a:t>
            </a:r>
            <a:r>
              <a:rPr lang="tr-TR" sz="1800" b="1" dirty="0">
                <a:solidFill>
                  <a:srgbClr val="FF0000"/>
                </a:solidFill>
              </a:rPr>
              <a:t>‘Şeyh, Melik, Emir’</a:t>
            </a:r>
            <a:r>
              <a:rPr lang="tr-TR" sz="1800" dirty="0">
                <a:solidFill>
                  <a:schemeClr val="bg1"/>
                </a:solidFill>
              </a:rPr>
              <a:t> idare ederdi.</a:t>
            </a:r>
          </a:p>
          <a:p>
            <a:endParaRPr lang="tr-TR" sz="1800" dirty="0">
              <a:solidFill>
                <a:schemeClr val="bg1"/>
              </a:solidFill>
            </a:endParaRPr>
          </a:p>
          <a:p>
            <a:r>
              <a:rPr lang="tr-TR" sz="1800" dirty="0">
                <a:solidFill>
                  <a:schemeClr val="bg1"/>
                </a:solidFill>
              </a:rPr>
              <a:t>Göçebe olarak yaşayanlara </a:t>
            </a:r>
            <a:r>
              <a:rPr lang="tr-TR" sz="1800" b="1" dirty="0">
                <a:solidFill>
                  <a:srgbClr val="FF0000"/>
                </a:solidFill>
              </a:rPr>
              <a:t>‘Bedevi’ </a:t>
            </a:r>
            <a:r>
              <a:rPr lang="tr-TR" sz="1800" dirty="0">
                <a:solidFill>
                  <a:schemeClr val="bg1"/>
                </a:solidFill>
              </a:rPr>
              <a:t>denmektedir.</a:t>
            </a:r>
          </a:p>
          <a:p>
            <a:endParaRPr lang="tr-TR" sz="1800" dirty="0">
              <a:solidFill>
                <a:schemeClr val="bg1"/>
              </a:solidFill>
            </a:endParaRPr>
          </a:p>
          <a:p>
            <a:r>
              <a:rPr lang="tr-TR" sz="1800" dirty="0">
                <a:solidFill>
                  <a:schemeClr val="bg1"/>
                </a:solidFill>
              </a:rPr>
              <a:t>Şehirlerde yaşayanlara </a:t>
            </a:r>
            <a:r>
              <a:rPr lang="tr-TR" sz="1800" b="1" dirty="0">
                <a:solidFill>
                  <a:srgbClr val="FF0000"/>
                </a:solidFill>
              </a:rPr>
              <a:t>‘Medeni’ </a:t>
            </a:r>
            <a:r>
              <a:rPr lang="tr-TR" sz="1800" dirty="0">
                <a:solidFill>
                  <a:schemeClr val="bg1"/>
                </a:solidFill>
              </a:rPr>
              <a:t>demektir.</a:t>
            </a:r>
          </a:p>
          <a:p>
            <a:endParaRPr lang="tr-TR" sz="1800" dirty="0">
              <a:solidFill>
                <a:schemeClr val="bg1"/>
              </a:solidFill>
            </a:endParaRPr>
          </a:p>
          <a:p>
            <a:r>
              <a:rPr lang="tr-TR" sz="1800" b="1" u="sng" dirty="0">
                <a:solidFill>
                  <a:schemeClr val="bg1"/>
                </a:solidFill>
              </a:rPr>
              <a:t>‘Her Arap Tüccardır’ </a:t>
            </a:r>
            <a:r>
              <a:rPr lang="tr-TR" sz="1800" dirty="0">
                <a:solidFill>
                  <a:schemeClr val="bg1"/>
                </a:solidFill>
              </a:rPr>
              <a:t>anlayışı vardır.</a:t>
            </a:r>
          </a:p>
          <a:p>
            <a:endParaRPr lang="tr-TR" sz="1800" dirty="0">
              <a:solidFill>
                <a:schemeClr val="bg1"/>
              </a:solidFill>
            </a:endParaRPr>
          </a:p>
          <a:p>
            <a:r>
              <a:rPr lang="tr-TR" sz="1800" b="1" dirty="0">
                <a:solidFill>
                  <a:srgbClr val="FF0000"/>
                </a:solidFill>
              </a:rPr>
              <a:t>Putperestlik</a:t>
            </a:r>
            <a:r>
              <a:rPr lang="tr-TR" sz="1800" dirty="0">
                <a:solidFill>
                  <a:schemeClr val="bg1"/>
                </a:solidFill>
              </a:rPr>
              <a:t> yaygındır. Az sayıda Hanifler vardır.</a:t>
            </a:r>
          </a:p>
          <a:p>
            <a:endParaRPr lang="tr-TR" sz="1800" dirty="0">
              <a:solidFill>
                <a:schemeClr val="bg1"/>
              </a:solidFill>
            </a:endParaRPr>
          </a:p>
        </p:txBody>
      </p:sp>
      <p:grpSp>
        <p:nvGrpSpPr>
          <p:cNvPr id="56"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57" name="Freeform: Shape 56">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1573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DBC6903-206F-55BB-FA24-BB1CD99C1E82}"/>
              </a:ext>
            </a:extLst>
          </p:cNvPr>
          <p:cNvSpPr>
            <a:spLocks noGrp="1"/>
          </p:cNvSpPr>
          <p:nvPr>
            <p:ph type="title"/>
          </p:nvPr>
        </p:nvSpPr>
        <p:spPr>
          <a:xfrm>
            <a:off x="838200" y="1748452"/>
            <a:ext cx="4974771" cy="3587786"/>
          </a:xfrm>
        </p:spPr>
        <p:txBody>
          <a:bodyPr>
            <a:normAutofit/>
          </a:bodyPr>
          <a:lstStyle/>
          <a:p>
            <a:pPr algn="ctr"/>
            <a:r>
              <a:rPr lang="tr-TR" b="1" dirty="0" err="1">
                <a:solidFill>
                  <a:schemeClr val="bg1"/>
                </a:solidFill>
              </a:rPr>
              <a:t>Hz.Muhammed</a:t>
            </a:r>
            <a:r>
              <a:rPr lang="tr-TR" b="1" dirty="0">
                <a:solidFill>
                  <a:schemeClr val="bg1"/>
                </a:solidFill>
              </a:rPr>
              <a:t> Dönemi (571-632)</a:t>
            </a: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İçerik Yer Tutucusu 2">
            <a:extLst>
              <a:ext uri="{FF2B5EF4-FFF2-40B4-BE49-F238E27FC236}">
                <a16:creationId xmlns:a16="http://schemas.microsoft.com/office/drawing/2014/main" id="{CA0AA58A-B903-6B16-506B-03777A6933AB}"/>
              </a:ext>
            </a:extLst>
          </p:cNvPr>
          <p:cNvSpPr>
            <a:spLocks noGrp="1"/>
          </p:cNvSpPr>
          <p:nvPr>
            <p:ph idx="1"/>
          </p:nvPr>
        </p:nvSpPr>
        <p:spPr>
          <a:xfrm>
            <a:off x="6545477" y="575361"/>
            <a:ext cx="4974771" cy="5707277"/>
          </a:xfrm>
        </p:spPr>
        <p:txBody>
          <a:bodyPr>
            <a:normAutofit lnSpcReduction="10000"/>
          </a:bodyPr>
          <a:lstStyle/>
          <a:p>
            <a:r>
              <a:rPr lang="tr-TR" dirty="0">
                <a:solidFill>
                  <a:schemeClr val="bg1"/>
                </a:solidFill>
              </a:rPr>
              <a:t>571’de </a:t>
            </a:r>
            <a:r>
              <a:rPr lang="tr-TR" dirty="0" err="1">
                <a:solidFill>
                  <a:schemeClr val="bg1"/>
                </a:solidFill>
              </a:rPr>
              <a:t>medine’de</a:t>
            </a:r>
            <a:r>
              <a:rPr lang="tr-TR" dirty="0">
                <a:solidFill>
                  <a:schemeClr val="bg1"/>
                </a:solidFill>
              </a:rPr>
              <a:t> doğdu.</a:t>
            </a:r>
          </a:p>
          <a:p>
            <a:endParaRPr lang="tr-TR" dirty="0">
              <a:solidFill>
                <a:schemeClr val="bg1"/>
              </a:solidFill>
            </a:endParaRPr>
          </a:p>
          <a:p>
            <a:r>
              <a:rPr lang="tr-TR" dirty="0">
                <a:solidFill>
                  <a:schemeClr val="bg1"/>
                </a:solidFill>
              </a:rPr>
              <a:t>Annesi Amine, babası </a:t>
            </a:r>
            <a:r>
              <a:rPr lang="tr-TR" dirty="0" err="1">
                <a:solidFill>
                  <a:schemeClr val="bg1"/>
                </a:solidFill>
              </a:rPr>
              <a:t>Abdullahtır</a:t>
            </a:r>
            <a:r>
              <a:rPr lang="tr-TR" dirty="0">
                <a:solidFill>
                  <a:schemeClr val="bg1"/>
                </a:solidFill>
              </a:rPr>
              <a:t>.</a:t>
            </a:r>
          </a:p>
          <a:p>
            <a:endParaRPr lang="tr-TR" dirty="0">
              <a:solidFill>
                <a:schemeClr val="bg1"/>
              </a:solidFill>
            </a:endParaRPr>
          </a:p>
          <a:p>
            <a:r>
              <a:rPr lang="tr-TR" dirty="0">
                <a:solidFill>
                  <a:schemeClr val="bg1"/>
                </a:solidFill>
              </a:rPr>
              <a:t>Küçük yaşta anne ve babası vefat etmiştir. Bakımını önce dedesi, dedesinin vefatından sonra ise amcası Ebu Talip üstlenmiştir.</a:t>
            </a:r>
          </a:p>
          <a:p>
            <a:endParaRPr lang="tr-TR" dirty="0">
              <a:solidFill>
                <a:schemeClr val="bg1"/>
              </a:solidFill>
            </a:endParaRPr>
          </a:p>
          <a:p>
            <a:r>
              <a:rPr lang="tr-TR" dirty="0">
                <a:solidFill>
                  <a:schemeClr val="bg1"/>
                </a:solidFill>
              </a:rPr>
              <a:t>25 yaşında tüccar olan </a:t>
            </a:r>
            <a:r>
              <a:rPr lang="tr-TR" dirty="0" err="1">
                <a:solidFill>
                  <a:schemeClr val="bg1"/>
                </a:solidFill>
              </a:rPr>
              <a:t>Hz.Hatice</a:t>
            </a:r>
            <a:r>
              <a:rPr lang="tr-TR" dirty="0">
                <a:solidFill>
                  <a:schemeClr val="bg1"/>
                </a:solidFill>
              </a:rPr>
              <a:t> ile evlenmiştir.</a:t>
            </a:r>
          </a:p>
        </p:txBody>
      </p:sp>
    </p:spTree>
    <p:extLst>
      <p:ext uri="{BB962C8B-B14F-4D97-AF65-F5344CB8AC3E}">
        <p14:creationId xmlns:p14="http://schemas.microsoft.com/office/powerpoint/2010/main" val="3590683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B8454F2D-C6D2-D6B0-6200-FCB5F8750716}"/>
              </a:ext>
            </a:extLst>
          </p:cNvPr>
          <p:cNvSpPr>
            <a:spLocks noGrp="1"/>
          </p:cNvSpPr>
          <p:nvPr>
            <p:ph type="title"/>
          </p:nvPr>
        </p:nvSpPr>
        <p:spPr>
          <a:xfrm>
            <a:off x="838200" y="669925"/>
            <a:ext cx="4508946" cy="1325563"/>
          </a:xfrm>
        </p:spPr>
        <p:txBody>
          <a:bodyPr anchor="b">
            <a:normAutofit fontScale="90000"/>
          </a:bodyPr>
          <a:lstStyle/>
          <a:p>
            <a:r>
              <a:rPr lang="tr-TR" b="1" dirty="0" err="1">
                <a:solidFill>
                  <a:schemeClr val="bg1"/>
                </a:solidFill>
              </a:rPr>
              <a:t>Hz.Muhammed</a:t>
            </a:r>
            <a:r>
              <a:rPr lang="tr-TR" b="1" dirty="0">
                <a:solidFill>
                  <a:schemeClr val="bg1"/>
                </a:solidFill>
              </a:rPr>
              <a:t> Dönemi (571-632)</a:t>
            </a:r>
          </a:p>
        </p:txBody>
      </p:sp>
      <p:cxnSp>
        <p:nvCxnSpPr>
          <p:cNvPr id="44" name="Straight Connector 4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6155FD68-28A9-BBC4-1E34-560BCAE27CAA}"/>
              </a:ext>
            </a:extLst>
          </p:cNvPr>
          <p:cNvSpPr>
            <a:spLocks noGrp="1"/>
          </p:cNvSpPr>
          <p:nvPr>
            <p:ph idx="1"/>
          </p:nvPr>
        </p:nvSpPr>
        <p:spPr>
          <a:xfrm>
            <a:off x="1392667" y="2143563"/>
            <a:ext cx="9406666" cy="3526144"/>
          </a:xfrm>
        </p:spPr>
        <p:txBody>
          <a:bodyPr>
            <a:normAutofit/>
          </a:bodyPr>
          <a:lstStyle/>
          <a:p>
            <a:r>
              <a:rPr lang="tr-TR" sz="2000" dirty="0">
                <a:solidFill>
                  <a:schemeClr val="bg1"/>
                </a:solidFill>
              </a:rPr>
              <a:t>Bütün kötülüklerden uzak durması, doğruluğu ve zekasından dolayı,</a:t>
            </a:r>
          </a:p>
          <a:p>
            <a:pPr marL="0" indent="0">
              <a:buNone/>
            </a:pPr>
            <a:r>
              <a:rPr lang="tr-TR" sz="2000" b="1" dirty="0" err="1">
                <a:solidFill>
                  <a:srgbClr val="FF0000"/>
                </a:solidFill>
              </a:rPr>
              <a:t>Muhammedül</a:t>
            </a:r>
            <a:r>
              <a:rPr lang="tr-TR" sz="2000" b="1" dirty="0">
                <a:solidFill>
                  <a:srgbClr val="FF0000"/>
                </a:solidFill>
              </a:rPr>
              <a:t> emin  </a:t>
            </a:r>
            <a:r>
              <a:rPr lang="tr-TR" sz="2000" dirty="0">
                <a:solidFill>
                  <a:schemeClr val="bg1"/>
                </a:solidFill>
              </a:rPr>
              <a:t>(El Emin). Güvenilir Muhammed lakabı verilmiştir.</a:t>
            </a:r>
          </a:p>
          <a:p>
            <a:pPr marL="0" indent="0">
              <a:buNone/>
            </a:pPr>
            <a:endParaRPr lang="tr-TR" sz="2000" dirty="0">
              <a:solidFill>
                <a:schemeClr val="bg1"/>
              </a:solidFill>
            </a:endParaRPr>
          </a:p>
          <a:p>
            <a:pPr marL="0" indent="0">
              <a:buNone/>
            </a:pPr>
            <a:r>
              <a:rPr lang="tr-TR" sz="2000" dirty="0">
                <a:solidFill>
                  <a:schemeClr val="bg1"/>
                </a:solidFill>
              </a:rPr>
              <a:t>40 Yaşına geldiğinde arada inzivaya çekildiği </a:t>
            </a:r>
            <a:r>
              <a:rPr lang="tr-TR" sz="2000" b="1" dirty="0">
                <a:solidFill>
                  <a:srgbClr val="FF0000"/>
                </a:solidFill>
              </a:rPr>
              <a:t>Hira </a:t>
            </a:r>
            <a:r>
              <a:rPr lang="tr-TR" sz="2000" dirty="0">
                <a:solidFill>
                  <a:schemeClr val="bg1"/>
                </a:solidFill>
              </a:rPr>
              <a:t>mağarasında </a:t>
            </a:r>
            <a:r>
              <a:rPr lang="tr-TR" sz="2000" b="1" dirty="0">
                <a:solidFill>
                  <a:srgbClr val="00B0F0"/>
                </a:solidFill>
              </a:rPr>
              <a:t>Cebrail</a:t>
            </a:r>
            <a:r>
              <a:rPr lang="tr-TR" sz="2000" dirty="0">
                <a:solidFill>
                  <a:schemeClr val="bg1"/>
                </a:solidFill>
              </a:rPr>
              <a:t> tarafından ilk </a:t>
            </a:r>
            <a:r>
              <a:rPr lang="tr-TR" sz="2000" dirty="0" err="1">
                <a:solidFill>
                  <a:schemeClr val="bg1"/>
                </a:solidFill>
              </a:rPr>
              <a:t>vahiyin</a:t>
            </a:r>
            <a:r>
              <a:rPr lang="tr-TR" sz="2000" dirty="0">
                <a:solidFill>
                  <a:schemeClr val="bg1"/>
                </a:solidFill>
              </a:rPr>
              <a:t> gelmesiyle peygamber oldu.</a:t>
            </a:r>
          </a:p>
          <a:p>
            <a:pPr marL="0" indent="0">
              <a:buNone/>
            </a:pPr>
            <a:r>
              <a:rPr lang="tr-TR" sz="2000" dirty="0">
                <a:solidFill>
                  <a:schemeClr val="bg1"/>
                </a:solidFill>
              </a:rPr>
              <a:t>610 Yılında gelen ilk Vahiy: </a:t>
            </a:r>
          </a:p>
        </p:txBody>
      </p:sp>
      <p:sp>
        <p:nvSpPr>
          <p:cNvPr id="46" name="Rectangle 4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ekran görüntüsü, yazı tipi, çizgi içeren bir resim&#10;&#10;Yapay zeka tarafından oluşturulmuş içerik yanlış olabilir.">
            <a:extLst>
              <a:ext uri="{FF2B5EF4-FFF2-40B4-BE49-F238E27FC236}">
                <a16:creationId xmlns:a16="http://schemas.microsoft.com/office/drawing/2014/main" id="{DB24936C-A95D-057C-5999-703343A30923}"/>
              </a:ext>
            </a:extLst>
          </p:cNvPr>
          <p:cNvPicPr>
            <a:picLocks noChangeAspect="1"/>
          </p:cNvPicPr>
          <p:nvPr/>
        </p:nvPicPr>
        <p:blipFill>
          <a:blip r:embed="rId2"/>
          <a:stretch>
            <a:fillRect/>
          </a:stretch>
        </p:blipFill>
        <p:spPr>
          <a:xfrm>
            <a:off x="2051214" y="4399153"/>
            <a:ext cx="8089572" cy="2171003"/>
          </a:xfrm>
          <a:prstGeom prst="rect">
            <a:avLst/>
          </a:prstGeom>
        </p:spPr>
      </p:pic>
    </p:spTree>
    <p:extLst>
      <p:ext uri="{BB962C8B-B14F-4D97-AF65-F5344CB8AC3E}">
        <p14:creationId xmlns:p14="http://schemas.microsoft.com/office/powerpoint/2010/main" val="22992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18A43E60-719A-114E-6F4F-93D15E2E83FB}"/>
              </a:ext>
            </a:extLst>
          </p:cNvPr>
          <p:cNvSpPr>
            <a:spLocks noGrp="1"/>
          </p:cNvSpPr>
          <p:nvPr>
            <p:ph type="title"/>
          </p:nvPr>
        </p:nvSpPr>
        <p:spPr>
          <a:xfrm>
            <a:off x="838200" y="669925"/>
            <a:ext cx="4831080" cy="1325563"/>
          </a:xfrm>
        </p:spPr>
        <p:txBody>
          <a:bodyPr anchor="b">
            <a:normAutofit/>
          </a:bodyPr>
          <a:lstStyle/>
          <a:p>
            <a:r>
              <a:rPr lang="tr-TR" b="1" dirty="0">
                <a:solidFill>
                  <a:schemeClr val="bg1"/>
                </a:solidFill>
              </a:rPr>
              <a:t>İSLAMİYETİN İLK YILLARI</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B2E92FBA-5A07-A139-EBBD-4B9EE9241E34}"/>
              </a:ext>
            </a:extLst>
          </p:cNvPr>
          <p:cNvSpPr>
            <a:spLocks noGrp="1"/>
          </p:cNvSpPr>
          <p:nvPr>
            <p:ph idx="1"/>
          </p:nvPr>
        </p:nvSpPr>
        <p:spPr>
          <a:xfrm>
            <a:off x="1392667" y="2398957"/>
            <a:ext cx="9406666" cy="3526144"/>
          </a:xfrm>
        </p:spPr>
        <p:txBody>
          <a:bodyPr>
            <a:normAutofit/>
          </a:bodyPr>
          <a:lstStyle/>
          <a:p>
            <a:r>
              <a:rPr lang="tr-TR" sz="2000" dirty="0">
                <a:solidFill>
                  <a:schemeClr val="bg1"/>
                </a:solidFill>
              </a:rPr>
              <a:t>İlk </a:t>
            </a:r>
            <a:r>
              <a:rPr lang="tr-TR" sz="2000" dirty="0" err="1">
                <a:solidFill>
                  <a:schemeClr val="bg1"/>
                </a:solidFill>
              </a:rPr>
              <a:t>müslüman</a:t>
            </a:r>
            <a:r>
              <a:rPr lang="tr-TR" sz="2000" dirty="0">
                <a:solidFill>
                  <a:schemeClr val="bg1"/>
                </a:solidFill>
              </a:rPr>
              <a:t> olanlar peygamberimizin yakınındakilerdi. İlk </a:t>
            </a:r>
            <a:r>
              <a:rPr lang="tr-TR" sz="2000" dirty="0" err="1">
                <a:solidFill>
                  <a:schemeClr val="bg1"/>
                </a:solidFill>
              </a:rPr>
              <a:t>müslüman</a:t>
            </a:r>
            <a:r>
              <a:rPr lang="tr-TR" sz="2000" dirty="0">
                <a:solidFill>
                  <a:schemeClr val="bg1"/>
                </a:solidFill>
              </a:rPr>
              <a:t> eşi Hz. Hatice, ardından </a:t>
            </a:r>
            <a:r>
              <a:rPr lang="tr-TR" sz="2000" dirty="0" err="1">
                <a:solidFill>
                  <a:schemeClr val="bg1"/>
                </a:solidFill>
              </a:rPr>
              <a:t>Hz.Ebubekir</a:t>
            </a:r>
            <a:r>
              <a:rPr lang="tr-TR" sz="2000" dirty="0">
                <a:solidFill>
                  <a:schemeClr val="bg1"/>
                </a:solidFill>
              </a:rPr>
              <a:t>, </a:t>
            </a:r>
            <a:r>
              <a:rPr lang="tr-TR" sz="2000" dirty="0" err="1">
                <a:solidFill>
                  <a:schemeClr val="bg1"/>
                </a:solidFill>
              </a:rPr>
              <a:t>Hz.Ali</a:t>
            </a:r>
            <a:r>
              <a:rPr lang="tr-TR" sz="2000" dirty="0">
                <a:solidFill>
                  <a:schemeClr val="bg1"/>
                </a:solidFill>
              </a:rPr>
              <a:t> ve </a:t>
            </a:r>
            <a:r>
              <a:rPr lang="tr-TR" sz="2000" dirty="0" err="1">
                <a:solidFill>
                  <a:schemeClr val="bg1"/>
                </a:solidFill>
              </a:rPr>
              <a:t>Hz.Zeyd’dir</a:t>
            </a:r>
            <a:r>
              <a:rPr lang="tr-TR" sz="2000" dirty="0">
                <a:solidFill>
                  <a:schemeClr val="bg1"/>
                </a:solidFill>
              </a:rPr>
              <a:t>.</a:t>
            </a:r>
          </a:p>
          <a:p>
            <a:endParaRPr lang="tr-TR" sz="2000" dirty="0">
              <a:solidFill>
                <a:schemeClr val="bg1"/>
              </a:solidFill>
            </a:endParaRPr>
          </a:p>
          <a:p>
            <a:r>
              <a:rPr lang="tr-TR" sz="2000" dirty="0">
                <a:solidFill>
                  <a:schemeClr val="bg1"/>
                </a:solidFill>
              </a:rPr>
              <a:t>Kısa sürede </a:t>
            </a:r>
            <a:r>
              <a:rPr lang="tr-TR" sz="2000" dirty="0" err="1">
                <a:solidFill>
                  <a:schemeClr val="bg1"/>
                </a:solidFill>
              </a:rPr>
              <a:t>arabistanda</a:t>
            </a:r>
            <a:r>
              <a:rPr lang="tr-TR" sz="2000" dirty="0">
                <a:solidFill>
                  <a:schemeClr val="bg1"/>
                </a:solidFill>
              </a:rPr>
              <a:t> yayılmaya başlayan İslamiyet </a:t>
            </a:r>
            <a:r>
              <a:rPr lang="tr-TR" sz="2000" dirty="0" err="1">
                <a:solidFill>
                  <a:schemeClr val="bg1"/>
                </a:solidFill>
              </a:rPr>
              <a:t>mekkeli</a:t>
            </a:r>
            <a:r>
              <a:rPr lang="tr-TR" sz="2000" dirty="0">
                <a:solidFill>
                  <a:schemeClr val="bg1"/>
                </a:solidFill>
              </a:rPr>
              <a:t> putperestleri rahatsız etti. Putperestler </a:t>
            </a:r>
            <a:r>
              <a:rPr lang="tr-TR" sz="2000" dirty="0" err="1">
                <a:solidFill>
                  <a:schemeClr val="bg1"/>
                </a:solidFill>
              </a:rPr>
              <a:t>müslüman</a:t>
            </a:r>
            <a:r>
              <a:rPr lang="tr-TR" sz="2000" dirty="0">
                <a:solidFill>
                  <a:schemeClr val="bg1"/>
                </a:solidFill>
              </a:rPr>
              <a:t> olanlara eziyet etmeye onları toplumdan dışlamaya başladılar.</a:t>
            </a:r>
          </a:p>
          <a:p>
            <a:endParaRPr lang="tr-TR" sz="2000" dirty="0">
              <a:solidFill>
                <a:schemeClr val="bg1"/>
              </a:solidFill>
            </a:endParaRPr>
          </a:p>
          <a:p>
            <a:r>
              <a:rPr lang="tr-TR" sz="2000" dirty="0">
                <a:solidFill>
                  <a:schemeClr val="bg1"/>
                </a:solidFill>
              </a:rPr>
              <a:t>Baskıların sonucunda 622’de </a:t>
            </a:r>
            <a:r>
              <a:rPr lang="tr-TR" sz="2000" dirty="0" err="1">
                <a:solidFill>
                  <a:schemeClr val="bg1"/>
                </a:solidFill>
              </a:rPr>
              <a:t>müslümanlar</a:t>
            </a:r>
            <a:r>
              <a:rPr lang="tr-TR" sz="2000" dirty="0">
                <a:solidFill>
                  <a:schemeClr val="bg1"/>
                </a:solidFill>
              </a:rPr>
              <a:t> Hicret ederek </a:t>
            </a:r>
            <a:r>
              <a:rPr lang="tr-TR" sz="2000" dirty="0" err="1">
                <a:solidFill>
                  <a:schemeClr val="bg1"/>
                </a:solidFill>
              </a:rPr>
              <a:t>medineye</a:t>
            </a:r>
            <a:r>
              <a:rPr lang="tr-TR" sz="2000" dirty="0">
                <a:solidFill>
                  <a:schemeClr val="bg1"/>
                </a:solidFill>
              </a:rPr>
              <a:t> göç ettiler.</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124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AA7F3B-B537-654D-8773-D844B0118BB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0C0E563-E2CF-58F9-E888-704DCC3C8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Başlık 1">
            <a:extLst>
              <a:ext uri="{FF2B5EF4-FFF2-40B4-BE49-F238E27FC236}">
                <a16:creationId xmlns:a16="http://schemas.microsoft.com/office/drawing/2014/main" id="{D75F47FC-4C2E-E0AB-59E8-BB97AAF57284}"/>
              </a:ext>
            </a:extLst>
          </p:cNvPr>
          <p:cNvSpPr>
            <a:spLocks noGrp="1"/>
          </p:cNvSpPr>
          <p:nvPr>
            <p:ph type="title"/>
          </p:nvPr>
        </p:nvSpPr>
        <p:spPr>
          <a:xfrm>
            <a:off x="838200" y="669925"/>
            <a:ext cx="4831080" cy="1325563"/>
          </a:xfrm>
        </p:spPr>
        <p:txBody>
          <a:bodyPr anchor="b">
            <a:normAutofit/>
          </a:bodyPr>
          <a:lstStyle/>
          <a:p>
            <a:r>
              <a:rPr lang="tr-TR" b="1" dirty="0">
                <a:solidFill>
                  <a:schemeClr val="bg1"/>
                </a:solidFill>
              </a:rPr>
              <a:t>İSLAMİYETİN İLK YILLARI</a:t>
            </a:r>
          </a:p>
        </p:txBody>
      </p:sp>
      <p:cxnSp>
        <p:nvCxnSpPr>
          <p:cNvPr id="10" name="Straight Connector 9">
            <a:extLst>
              <a:ext uri="{FF2B5EF4-FFF2-40B4-BE49-F238E27FC236}">
                <a16:creationId xmlns:a16="http://schemas.microsoft.com/office/drawing/2014/main" id="{4349B19B-7FB7-422B-5538-6187E353A3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CDD9F9AE-8EDC-4C34-5D9C-F75A32E10A12}"/>
              </a:ext>
            </a:extLst>
          </p:cNvPr>
          <p:cNvSpPr>
            <a:spLocks noGrp="1"/>
          </p:cNvSpPr>
          <p:nvPr>
            <p:ph idx="1"/>
          </p:nvPr>
        </p:nvSpPr>
        <p:spPr>
          <a:xfrm>
            <a:off x="1392667" y="2398957"/>
            <a:ext cx="9406666" cy="3526144"/>
          </a:xfrm>
        </p:spPr>
        <p:txBody>
          <a:bodyPr>
            <a:normAutofit fontScale="92500" lnSpcReduction="20000"/>
          </a:bodyPr>
          <a:lstStyle/>
          <a:p>
            <a:r>
              <a:rPr lang="tr-TR" sz="2000" dirty="0">
                <a:solidFill>
                  <a:schemeClr val="bg1"/>
                </a:solidFill>
              </a:rPr>
              <a:t>622 </a:t>
            </a:r>
            <a:r>
              <a:rPr lang="tr-TR" sz="2000" dirty="0" err="1">
                <a:solidFill>
                  <a:schemeClr val="bg1"/>
                </a:solidFill>
              </a:rPr>
              <a:t>Hz.Muhammed’in</a:t>
            </a:r>
            <a:r>
              <a:rPr lang="tr-TR" sz="2000" dirty="0">
                <a:solidFill>
                  <a:schemeClr val="bg1"/>
                </a:solidFill>
              </a:rPr>
              <a:t> </a:t>
            </a:r>
            <a:r>
              <a:rPr lang="tr-TR" sz="2000" dirty="0" err="1">
                <a:solidFill>
                  <a:schemeClr val="bg1"/>
                </a:solidFill>
              </a:rPr>
              <a:t>Medineye</a:t>
            </a:r>
            <a:r>
              <a:rPr lang="tr-TR" sz="2000" dirty="0">
                <a:solidFill>
                  <a:schemeClr val="bg1"/>
                </a:solidFill>
              </a:rPr>
              <a:t> hicret etmesiyle Medine </a:t>
            </a:r>
            <a:r>
              <a:rPr lang="tr-TR" sz="2000" dirty="0" err="1">
                <a:solidFill>
                  <a:schemeClr val="bg1"/>
                </a:solidFill>
              </a:rPr>
              <a:t>islam</a:t>
            </a:r>
            <a:r>
              <a:rPr lang="tr-TR" sz="2000" dirty="0">
                <a:solidFill>
                  <a:schemeClr val="bg1"/>
                </a:solidFill>
              </a:rPr>
              <a:t> devleti kuruldu.</a:t>
            </a:r>
          </a:p>
          <a:p>
            <a:endParaRPr lang="tr-TR" sz="2000" dirty="0">
              <a:solidFill>
                <a:schemeClr val="bg1"/>
              </a:solidFill>
            </a:endParaRPr>
          </a:p>
          <a:p>
            <a:r>
              <a:rPr lang="tr-TR" sz="2000" dirty="0" err="1">
                <a:solidFill>
                  <a:schemeClr val="bg1"/>
                </a:solidFill>
              </a:rPr>
              <a:t>Hz.Muhammed</a:t>
            </a:r>
            <a:r>
              <a:rPr lang="tr-TR" sz="2000" dirty="0">
                <a:solidFill>
                  <a:schemeClr val="bg1"/>
                </a:solidFill>
              </a:rPr>
              <a:t> hem devlet başkanı hem din başkanı olmuştu.</a:t>
            </a:r>
          </a:p>
          <a:p>
            <a:endParaRPr lang="tr-TR" sz="2000" dirty="0">
              <a:solidFill>
                <a:schemeClr val="bg1"/>
              </a:solidFill>
            </a:endParaRPr>
          </a:p>
          <a:p>
            <a:r>
              <a:rPr lang="tr-TR" sz="2000" dirty="0">
                <a:solidFill>
                  <a:schemeClr val="bg1"/>
                </a:solidFill>
              </a:rPr>
              <a:t>Mekkeliler göç eden </a:t>
            </a:r>
            <a:r>
              <a:rPr lang="tr-TR" sz="2000" dirty="0" err="1">
                <a:solidFill>
                  <a:schemeClr val="bg1"/>
                </a:solidFill>
              </a:rPr>
              <a:t>müslümanların</a:t>
            </a:r>
            <a:r>
              <a:rPr lang="tr-TR" sz="2000" dirty="0">
                <a:solidFill>
                  <a:schemeClr val="bg1"/>
                </a:solidFill>
              </a:rPr>
              <a:t> kalan mallarını yağmaladılar. Bu yağma sonucunda 624 Savaşında BEDİR SAVAŞI yaşandı.</a:t>
            </a:r>
          </a:p>
          <a:p>
            <a:endParaRPr lang="tr-TR" sz="2000" dirty="0">
              <a:solidFill>
                <a:schemeClr val="bg1"/>
              </a:solidFill>
            </a:endParaRPr>
          </a:p>
          <a:p>
            <a:r>
              <a:rPr lang="tr-TR" sz="2000" dirty="0">
                <a:solidFill>
                  <a:schemeClr val="bg1"/>
                </a:solidFill>
              </a:rPr>
              <a:t>Bedir savaşında </a:t>
            </a:r>
            <a:r>
              <a:rPr lang="tr-TR" sz="2000" dirty="0" err="1">
                <a:solidFill>
                  <a:schemeClr val="bg1"/>
                </a:solidFill>
              </a:rPr>
              <a:t>müslümanlar</a:t>
            </a:r>
            <a:r>
              <a:rPr lang="tr-TR" sz="2000" dirty="0">
                <a:solidFill>
                  <a:schemeClr val="bg1"/>
                </a:solidFill>
              </a:rPr>
              <a:t> 305 kişi iken Müşrikler 1000 kişilik orduya sahipti. Müslümanlar sayıca az olsalar da bu savaşı kazanmışlardır.</a:t>
            </a:r>
          </a:p>
          <a:p>
            <a:endParaRPr lang="tr-TR" sz="2000" dirty="0">
              <a:solidFill>
                <a:schemeClr val="bg1"/>
              </a:solidFill>
            </a:endParaRPr>
          </a:p>
          <a:p>
            <a:r>
              <a:rPr lang="tr-TR" sz="2000" dirty="0">
                <a:solidFill>
                  <a:schemeClr val="bg1"/>
                </a:solidFill>
              </a:rPr>
              <a:t>Bedir Savaşı Müslümanların İLK ZAFERİ olmuştur.</a:t>
            </a:r>
          </a:p>
        </p:txBody>
      </p:sp>
      <p:sp>
        <p:nvSpPr>
          <p:cNvPr id="12" name="Rectangle 11">
            <a:extLst>
              <a:ext uri="{FF2B5EF4-FFF2-40B4-BE49-F238E27FC236}">
                <a16:creationId xmlns:a16="http://schemas.microsoft.com/office/drawing/2014/main" id="{22F1656C-D3A1-82CB-4556-05B3B8E23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53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dış mekan, şiddet, muharebe, dağ içeren bir resim&#10;&#10;Yapay zeka tarafından oluşturulmuş içerik yanlış olabilir.">
            <a:extLst>
              <a:ext uri="{FF2B5EF4-FFF2-40B4-BE49-F238E27FC236}">
                <a16:creationId xmlns:a16="http://schemas.microsoft.com/office/drawing/2014/main" id="{AAC67670-0C7B-412C-115C-026632C802C3}"/>
              </a:ext>
            </a:extLst>
          </p:cNvPr>
          <p:cNvPicPr>
            <a:picLocks noChangeAspect="1"/>
          </p:cNvPicPr>
          <p:nvPr/>
        </p:nvPicPr>
        <p:blipFill>
          <a:blip r:embed="rId2">
            <a:extLst>
              <a:ext uri="{28A0092B-C50C-407E-A947-70E740481C1C}">
                <a14:useLocalDpi xmlns:a14="http://schemas.microsoft.com/office/drawing/2010/main" val="0"/>
              </a:ext>
            </a:extLst>
          </a:blip>
          <a:srcRect t="9091" r="37368" b="1"/>
          <a:stretch>
            <a:fillRect/>
          </a:stretch>
        </p:blipFill>
        <p:spPr>
          <a:xfrm>
            <a:off x="3522468" y="10"/>
            <a:ext cx="8669532" cy="6857990"/>
          </a:xfrm>
          <a:prstGeom prst="rect">
            <a:avLst/>
          </a:prstGeom>
        </p:spPr>
      </p:pic>
      <p:sp>
        <p:nvSpPr>
          <p:cNvPr id="28" name="Rectangle 2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7E6A6EA-9A06-E865-60CC-7CBF706A9D38}"/>
              </a:ext>
            </a:extLst>
          </p:cNvPr>
          <p:cNvSpPr>
            <a:spLocks noGrp="1"/>
          </p:cNvSpPr>
          <p:nvPr>
            <p:ph type="title"/>
          </p:nvPr>
        </p:nvSpPr>
        <p:spPr>
          <a:xfrm>
            <a:off x="371094" y="1161288"/>
            <a:ext cx="3438144" cy="1124712"/>
          </a:xfrm>
        </p:spPr>
        <p:txBody>
          <a:bodyPr anchor="b">
            <a:normAutofit/>
          </a:bodyPr>
          <a:lstStyle/>
          <a:p>
            <a:r>
              <a:rPr lang="tr-TR" sz="2800" b="1">
                <a:solidFill>
                  <a:schemeClr val="bg1"/>
                </a:solidFill>
              </a:rPr>
              <a:t>UHUD SAVAŞI (625)</a:t>
            </a:r>
            <a:endParaRPr lang="tr-TR" sz="2800">
              <a:solidFill>
                <a:schemeClr val="bg1"/>
              </a:solidFill>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1C0F0EED-C59F-EDEF-9EF1-9B8F49CD7D4F}"/>
              </a:ext>
            </a:extLst>
          </p:cNvPr>
          <p:cNvSpPr>
            <a:spLocks noGrp="1"/>
          </p:cNvSpPr>
          <p:nvPr>
            <p:ph idx="1"/>
          </p:nvPr>
        </p:nvSpPr>
        <p:spPr>
          <a:xfrm>
            <a:off x="371094" y="2718054"/>
            <a:ext cx="3438906" cy="3207258"/>
          </a:xfrm>
        </p:spPr>
        <p:txBody>
          <a:bodyPr anchor="t">
            <a:normAutofit fontScale="92500" lnSpcReduction="10000"/>
          </a:bodyPr>
          <a:lstStyle/>
          <a:p>
            <a:r>
              <a:rPr lang="tr-TR" sz="1700" dirty="0">
                <a:solidFill>
                  <a:schemeClr val="bg1"/>
                </a:solidFill>
              </a:rPr>
              <a:t>Bedir de Müslümanlara yenilen müşrikler 3000 kişilik bir orduyla UHUD dağında Müslümanlara saldırdı. 750 kişi olan </a:t>
            </a:r>
            <a:r>
              <a:rPr lang="tr-TR" sz="1700" dirty="0" err="1">
                <a:solidFill>
                  <a:schemeClr val="bg1"/>
                </a:solidFill>
              </a:rPr>
              <a:t>müslüman</a:t>
            </a:r>
            <a:r>
              <a:rPr lang="tr-TR" sz="1700" dirty="0">
                <a:solidFill>
                  <a:schemeClr val="bg1"/>
                </a:solidFill>
              </a:rPr>
              <a:t> ordusu bozguna uğradı.</a:t>
            </a:r>
          </a:p>
          <a:p>
            <a:endParaRPr lang="tr-TR" sz="1700" dirty="0">
              <a:solidFill>
                <a:schemeClr val="bg1"/>
              </a:solidFill>
            </a:endParaRPr>
          </a:p>
          <a:p>
            <a:r>
              <a:rPr lang="tr-TR" sz="1700" dirty="0" err="1">
                <a:solidFill>
                  <a:schemeClr val="bg1"/>
                </a:solidFill>
              </a:rPr>
              <a:t>Hz.Muhammedin</a:t>
            </a:r>
            <a:r>
              <a:rPr lang="tr-TR" sz="1700" dirty="0">
                <a:solidFill>
                  <a:schemeClr val="bg1"/>
                </a:solidFill>
              </a:rPr>
              <a:t> tepeye diktiği 40 okçu tepeyi terk ettiği için arkadan dolaşan müşrikler </a:t>
            </a:r>
            <a:r>
              <a:rPr lang="tr-TR" sz="1700" dirty="0" err="1">
                <a:solidFill>
                  <a:schemeClr val="bg1"/>
                </a:solidFill>
              </a:rPr>
              <a:t>müslümanları</a:t>
            </a:r>
            <a:r>
              <a:rPr lang="tr-TR" sz="1700" dirty="0">
                <a:solidFill>
                  <a:schemeClr val="bg1"/>
                </a:solidFill>
              </a:rPr>
              <a:t> yenmiştir.</a:t>
            </a:r>
          </a:p>
          <a:p>
            <a:endParaRPr lang="tr-TR" sz="1700" dirty="0">
              <a:solidFill>
                <a:schemeClr val="bg1"/>
              </a:solidFill>
            </a:endParaRPr>
          </a:p>
          <a:p>
            <a:r>
              <a:rPr lang="tr-TR" sz="1700" dirty="0">
                <a:solidFill>
                  <a:schemeClr val="bg1"/>
                </a:solidFill>
              </a:rPr>
              <a:t>Bu savaşta </a:t>
            </a:r>
            <a:r>
              <a:rPr lang="tr-TR" sz="1700" dirty="0" err="1">
                <a:solidFill>
                  <a:schemeClr val="bg1"/>
                </a:solidFill>
              </a:rPr>
              <a:t>Hz.Muhammed’in</a:t>
            </a:r>
            <a:r>
              <a:rPr lang="tr-TR" sz="1700" dirty="0">
                <a:solidFill>
                  <a:schemeClr val="bg1"/>
                </a:solidFill>
              </a:rPr>
              <a:t> amcası </a:t>
            </a:r>
            <a:r>
              <a:rPr lang="tr-TR" sz="1700" dirty="0" err="1">
                <a:solidFill>
                  <a:schemeClr val="bg1"/>
                </a:solidFill>
              </a:rPr>
              <a:t>Hz.Hamza</a:t>
            </a:r>
            <a:r>
              <a:rPr lang="tr-TR" sz="1700" dirty="0">
                <a:solidFill>
                  <a:schemeClr val="bg1"/>
                </a:solidFill>
              </a:rPr>
              <a:t> şehit olmuştur.</a:t>
            </a:r>
          </a:p>
        </p:txBody>
      </p:sp>
    </p:spTree>
    <p:extLst>
      <p:ext uri="{BB962C8B-B14F-4D97-AF65-F5344CB8AC3E}">
        <p14:creationId xmlns:p14="http://schemas.microsoft.com/office/powerpoint/2010/main" val="2950692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resim, şiddet, muharebe, sanat içeren bir resim&#10;&#10;Yapay zeka tarafından oluşturulmuş içerik yanlış olabilir.">
            <a:extLst>
              <a:ext uri="{FF2B5EF4-FFF2-40B4-BE49-F238E27FC236}">
                <a16:creationId xmlns:a16="http://schemas.microsoft.com/office/drawing/2014/main" id="{196BB6EA-CB58-5600-40E3-3490AD3E05D2}"/>
              </a:ext>
            </a:extLst>
          </p:cNvPr>
          <p:cNvPicPr>
            <a:picLocks noChangeAspect="1"/>
          </p:cNvPicPr>
          <p:nvPr/>
        </p:nvPicPr>
        <p:blipFill>
          <a:blip r:embed="rId2">
            <a:extLst>
              <a:ext uri="{28A0092B-C50C-407E-A947-70E740481C1C}">
                <a14:useLocalDpi xmlns:a14="http://schemas.microsoft.com/office/drawing/2010/main" val="0"/>
              </a:ext>
            </a:extLst>
          </a:blip>
          <a:srcRect l="956" t="3222" r="32367"/>
          <a:stretch>
            <a:fillRect/>
          </a:stretch>
        </p:blipFill>
        <p:spPr>
          <a:xfrm>
            <a:off x="3522468" y="10"/>
            <a:ext cx="8669532" cy="6857990"/>
          </a:xfrm>
          <a:prstGeom prst="rect">
            <a:avLst/>
          </a:prstGeom>
        </p:spPr>
      </p:pic>
      <p:sp>
        <p:nvSpPr>
          <p:cNvPr id="25" name="Rectangle 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5068810-3497-67EE-BF0B-EBB9135AC311}"/>
              </a:ext>
            </a:extLst>
          </p:cNvPr>
          <p:cNvSpPr>
            <a:spLocks noGrp="1"/>
          </p:cNvSpPr>
          <p:nvPr>
            <p:ph type="title"/>
          </p:nvPr>
        </p:nvSpPr>
        <p:spPr>
          <a:xfrm>
            <a:off x="371094" y="1161288"/>
            <a:ext cx="3438144" cy="1124712"/>
          </a:xfrm>
        </p:spPr>
        <p:txBody>
          <a:bodyPr anchor="b">
            <a:normAutofit/>
          </a:bodyPr>
          <a:lstStyle/>
          <a:p>
            <a:r>
              <a:rPr lang="tr-TR" sz="2800" dirty="0">
                <a:solidFill>
                  <a:schemeClr val="bg1"/>
                </a:solidFill>
              </a:rPr>
              <a:t>HENDEK SAVAŞI (627)</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D3C273DE-3696-EFC7-CC35-5AE9DBB4AD0D}"/>
              </a:ext>
            </a:extLst>
          </p:cNvPr>
          <p:cNvSpPr>
            <a:spLocks noGrp="1"/>
          </p:cNvSpPr>
          <p:nvPr>
            <p:ph idx="1"/>
          </p:nvPr>
        </p:nvSpPr>
        <p:spPr>
          <a:xfrm>
            <a:off x="371094" y="2610104"/>
            <a:ext cx="3438906" cy="3207258"/>
          </a:xfrm>
        </p:spPr>
        <p:txBody>
          <a:bodyPr anchor="t">
            <a:noAutofit/>
          </a:bodyPr>
          <a:lstStyle/>
          <a:p>
            <a:r>
              <a:rPr lang="tr-TR" sz="1600" dirty="0">
                <a:solidFill>
                  <a:schemeClr val="bg1"/>
                </a:solidFill>
              </a:rPr>
              <a:t>627 yılında müşrikler </a:t>
            </a:r>
            <a:r>
              <a:rPr lang="tr-TR" sz="1600" dirty="0" err="1">
                <a:solidFill>
                  <a:schemeClr val="bg1"/>
                </a:solidFill>
              </a:rPr>
              <a:t>müslümanları</a:t>
            </a:r>
            <a:r>
              <a:rPr lang="tr-TR" sz="1600" dirty="0">
                <a:solidFill>
                  <a:schemeClr val="bg1"/>
                </a:solidFill>
              </a:rPr>
              <a:t> yok etmek için 10.000 kişilik bir ordu ile </a:t>
            </a:r>
            <a:r>
              <a:rPr lang="tr-TR" sz="1600" dirty="0" err="1">
                <a:solidFill>
                  <a:schemeClr val="bg1"/>
                </a:solidFill>
              </a:rPr>
              <a:t>medineye</a:t>
            </a:r>
            <a:r>
              <a:rPr lang="tr-TR" sz="1600" dirty="0">
                <a:solidFill>
                  <a:schemeClr val="bg1"/>
                </a:solidFill>
              </a:rPr>
              <a:t> geldiler.</a:t>
            </a:r>
          </a:p>
          <a:p>
            <a:endParaRPr lang="tr-TR" sz="1600" dirty="0">
              <a:solidFill>
                <a:schemeClr val="bg1"/>
              </a:solidFill>
            </a:endParaRPr>
          </a:p>
          <a:p>
            <a:r>
              <a:rPr lang="tr-TR" sz="1600" dirty="0">
                <a:solidFill>
                  <a:schemeClr val="bg1"/>
                </a:solidFill>
              </a:rPr>
              <a:t>Ordunun </a:t>
            </a:r>
            <a:r>
              <a:rPr lang="tr-TR" sz="1600" dirty="0" err="1">
                <a:solidFill>
                  <a:schemeClr val="bg1"/>
                </a:solidFill>
              </a:rPr>
              <a:t>medineye</a:t>
            </a:r>
            <a:r>
              <a:rPr lang="tr-TR" sz="1600" dirty="0">
                <a:solidFill>
                  <a:schemeClr val="bg1"/>
                </a:solidFill>
              </a:rPr>
              <a:t> geldiğini öğrenen </a:t>
            </a:r>
            <a:r>
              <a:rPr lang="tr-TR" sz="1600" dirty="0" err="1">
                <a:solidFill>
                  <a:schemeClr val="bg1"/>
                </a:solidFill>
              </a:rPr>
              <a:t>Hz.Muhammed</a:t>
            </a:r>
            <a:r>
              <a:rPr lang="tr-TR" sz="1600" dirty="0">
                <a:solidFill>
                  <a:schemeClr val="bg1"/>
                </a:solidFill>
              </a:rPr>
              <a:t> meclisi topladı ve savaş hakkında tartışmaya başladı. Köle asıllı olan Selman-ı </a:t>
            </a:r>
            <a:r>
              <a:rPr lang="tr-TR" sz="1600" dirty="0" err="1">
                <a:solidFill>
                  <a:schemeClr val="bg1"/>
                </a:solidFill>
              </a:rPr>
              <a:t>Farısi</a:t>
            </a:r>
            <a:r>
              <a:rPr lang="tr-TR" sz="1600" dirty="0">
                <a:solidFill>
                  <a:schemeClr val="bg1"/>
                </a:solidFill>
              </a:rPr>
              <a:t> şehrin etrafına hendek kazılmasını önerdi.</a:t>
            </a:r>
          </a:p>
          <a:p>
            <a:endParaRPr lang="tr-TR" sz="1600" dirty="0">
              <a:solidFill>
                <a:schemeClr val="bg1"/>
              </a:solidFill>
            </a:endParaRPr>
          </a:p>
          <a:p>
            <a:r>
              <a:rPr lang="tr-TR" sz="1600" dirty="0">
                <a:solidFill>
                  <a:schemeClr val="bg1"/>
                </a:solidFill>
              </a:rPr>
              <a:t>Savaş günü şehre gelen müşrikler devasa bir çukurla karşılaştılar. Bu çukuru geçemeyince 4 gün sonra geri çekildiler.</a:t>
            </a:r>
            <a:endParaRPr lang="en-US" sz="1600" dirty="0">
              <a:solidFill>
                <a:schemeClr val="bg1"/>
              </a:solidFill>
            </a:endParaRPr>
          </a:p>
        </p:txBody>
      </p:sp>
    </p:spTree>
    <p:extLst>
      <p:ext uri="{BB962C8B-B14F-4D97-AF65-F5344CB8AC3E}">
        <p14:creationId xmlns:p14="http://schemas.microsoft.com/office/powerpoint/2010/main" val="111174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1C781B5-5D0C-C08B-2FEF-FADCE8BB7A8D}"/>
              </a:ext>
            </a:extLst>
          </p:cNvPr>
          <p:cNvSpPr>
            <a:spLocks noGrp="1"/>
          </p:cNvSpPr>
          <p:nvPr>
            <p:ph type="title"/>
          </p:nvPr>
        </p:nvSpPr>
        <p:spPr>
          <a:xfrm>
            <a:off x="1102368" y="1877492"/>
            <a:ext cx="4030132" cy="3215373"/>
          </a:xfrm>
        </p:spPr>
        <p:txBody>
          <a:bodyPr>
            <a:normAutofit/>
          </a:bodyPr>
          <a:lstStyle/>
          <a:p>
            <a:pPr algn="ctr"/>
            <a:r>
              <a:rPr lang="tr-TR" dirty="0">
                <a:solidFill>
                  <a:schemeClr val="bg1"/>
                </a:solidFill>
              </a:rPr>
              <a:t>HUDEYBİYE BARIŞ ANTLAŞMASI (628)</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İçerik Yer Tutucusu 2">
            <a:extLst>
              <a:ext uri="{FF2B5EF4-FFF2-40B4-BE49-F238E27FC236}">
                <a16:creationId xmlns:a16="http://schemas.microsoft.com/office/drawing/2014/main" id="{58C1EE1E-D9B9-A89C-48C6-454B76310CFD}"/>
              </a:ext>
            </a:extLst>
          </p:cNvPr>
          <p:cNvSpPr>
            <a:spLocks noGrp="1"/>
          </p:cNvSpPr>
          <p:nvPr>
            <p:ph idx="1"/>
          </p:nvPr>
        </p:nvSpPr>
        <p:spPr>
          <a:xfrm>
            <a:off x="6234868" y="1130846"/>
            <a:ext cx="5217173" cy="4351338"/>
          </a:xfrm>
        </p:spPr>
        <p:txBody>
          <a:bodyPr>
            <a:normAutofit fontScale="77500" lnSpcReduction="20000"/>
          </a:bodyPr>
          <a:lstStyle/>
          <a:p>
            <a:r>
              <a:rPr lang="tr-TR" dirty="0">
                <a:solidFill>
                  <a:schemeClr val="bg1"/>
                </a:solidFill>
              </a:rPr>
              <a:t>628 Yılında </a:t>
            </a:r>
            <a:r>
              <a:rPr lang="tr-TR" dirty="0" err="1">
                <a:solidFill>
                  <a:schemeClr val="bg1"/>
                </a:solidFill>
              </a:rPr>
              <a:t>mekkeye</a:t>
            </a:r>
            <a:r>
              <a:rPr lang="tr-TR" dirty="0">
                <a:solidFill>
                  <a:schemeClr val="bg1"/>
                </a:solidFill>
              </a:rPr>
              <a:t> hac için giden </a:t>
            </a:r>
            <a:r>
              <a:rPr lang="tr-TR" dirty="0" err="1">
                <a:solidFill>
                  <a:schemeClr val="bg1"/>
                </a:solidFill>
              </a:rPr>
              <a:t>müslümanlar</a:t>
            </a:r>
            <a:r>
              <a:rPr lang="tr-TR" dirty="0">
                <a:solidFill>
                  <a:schemeClr val="bg1"/>
                </a:solidFill>
              </a:rPr>
              <a:t>, müşriklere elçi gönderdiler ve savaşmak istemediklerini hac için geldiklerini söylediler.</a:t>
            </a:r>
          </a:p>
          <a:p>
            <a:endParaRPr lang="tr-TR" dirty="0">
              <a:solidFill>
                <a:schemeClr val="bg1"/>
              </a:solidFill>
            </a:endParaRPr>
          </a:p>
          <a:p>
            <a:r>
              <a:rPr lang="tr-TR" dirty="0">
                <a:solidFill>
                  <a:schemeClr val="bg1"/>
                </a:solidFill>
              </a:rPr>
              <a:t>628 Yılında Müşrikler ile Müslümanlar arasında barış antlaşması imzalandı. Müşrikler Müslümanları resmi olarak tanımış oldu.</a:t>
            </a:r>
          </a:p>
          <a:p>
            <a:endParaRPr lang="tr-TR" dirty="0">
              <a:solidFill>
                <a:schemeClr val="bg1"/>
              </a:solidFill>
            </a:endParaRPr>
          </a:p>
          <a:p>
            <a:r>
              <a:rPr lang="tr-TR" dirty="0">
                <a:solidFill>
                  <a:schemeClr val="bg1"/>
                </a:solidFill>
              </a:rPr>
              <a:t>Lakin müşrikler anlaşmaya uymayarak ilerleyen zamanlarda </a:t>
            </a:r>
            <a:r>
              <a:rPr lang="tr-TR" dirty="0" err="1">
                <a:solidFill>
                  <a:schemeClr val="bg1"/>
                </a:solidFill>
              </a:rPr>
              <a:t>müslümanların</a:t>
            </a:r>
            <a:r>
              <a:rPr lang="tr-TR" dirty="0">
                <a:solidFill>
                  <a:schemeClr val="bg1"/>
                </a:solidFill>
              </a:rPr>
              <a:t> mallarını yağmalamaya devam ettiler.</a:t>
            </a: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9666423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TotalTime>
  <Words>828</Words>
  <Application>Microsoft Office PowerPoint</Application>
  <PresentationFormat>Geniş ekran</PresentationFormat>
  <Paragraphs>82</Paragraphs>
  <Slides>13</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13</vt:i4>
      </vt:variant>
    </vt:vector>
  </HeadingPairs>
  <TitlesOfParts>
    <vt:vector size="18" baseType="lpstr">
      <vt:lpstr>Aptos</vt:lpstr>
      <vt:lpstr>Aptos Display</vt:lpstr>
      <vt:lpstr>Arial</vt:lpstr>
      <vt:lpstr>Calibri</vt:lpstr>
      <vt:lpstr>Office Teması</vt:lpstr>
      <vt:lpstr>Hz.Muhammed’in Hayatı (571-632) </vt:lpstr>
      <vt:lpstr>İslam Öncesi (Cahiliye dönemi) Arap Kültürü</vt:lpstr>
      <vt:lpstr>Hz.Muhammed Dönemi (571-632)</vt:lpstr>
      <vt:lpstr>Hz.Muhammed Dönemi (571-632)</vt:lpstr>
      <vt:lpstr>İSLAMİYETİN İLK YILLARI</vt:lpstr>
      <vt:lpstr>İSLAMİYETİN İLK YILLARI</vt:lpstr>
      <vt:lpstr>UHUD SAVAŞI (625)</vt:lpstr>
      <vt:lpstr>HENDEK SAVAŞI (627)</vt:lpstr>
      <vt:lpstr>HUDEYBİYE BARIŞ ANTLAŞMASI (628)</vt:lpstr>
      <vt:lpstr>MEKKE’NİN FETHİ (630)</vt:lpstr>
      <vt:lpstr>VEDA HACCI (632)</vt:lpstr>
      <vt:lpstr>VEDA HUTBESİ (632)</vt:lpstr>
      <vt:lpstr>VEDA HUTBESİ (632)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FURKAN KAYHAN</dc:creator>
  <cp:lastModifiedBy>FURKAN KAYHAN</cp:lastModifiedBy>
  <cp:revision>1</cp:revision>
  <dcterms:created xsi:type="dcterms:W3CDTF">2025-12-15T17:08:22Z</dcterms:created>
  <dcterms:modified xsi:type="dcterms:W3CDTF">2025-12-15T18:10:18Z</dcterms:modified>
</cp:coreProperties>
</file>